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30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1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31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8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9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90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03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76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9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4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8018D-F7C1-4164-9BC9-BA289F0F1A8F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3E930-4BF5-4908-8ED5-A6A8D7DFA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0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При формировании фонда капитального ремонта многоквартирного дома на счете регионального оператора: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52490"/>
            <a:ext cx="9144000" cy="5272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300"/>
              </a:lnSpc>
              <a:buFontTx/>
              <a:buChar char="-"/>
            </a:pPr>
            <a:r>
              <a:rPr lang="ru-RU" sz="1600" b="1" dirty="0" smtClean="0"/>
              <a:t>осуществляется </a:t>
            </a:r>
            <a:r>
              <a:rPr lang="ru-RU" sz="1600" b="1" dirty="0"/>
              <a:t>непрерывный контроль со стороны регионального </a:t>
            </a:r>
            <a:r>
              <a:rPr lang="ru-RU" sz="1600" b="1" dirty="0" smtClean="0"/>
              <a:t>оператора </a:t>
            </a:r>
            <a:r>
              <a:rPr lang="ru-RU" sz="1600" b="1" dirty="0"/>
              <a:t>за своевременным внесением взносов каждым собственником помещений в фонд капитального ремонта (начисление пени, направление претензий, судебные взыскания (иски</a:t>
            </a:r>
            <a:r>
              <a:rPr lang="ru-RU" sz="1600" b="1" dirty="0" smtClean="0"/>
              <a:t>));</a:t>
            </a:r>
          </a:p>
          <a:p>
            <a:pPr>
              <a:lnSpc>
                <a:spcPts val="1300"/>
              </a:lnSpc>
            </a:pPr>
            <a:endParaRPr lang="ru-RU" sz="1600" b="1" dirty="0"/>
          </a:p>
          <a:p>
            <a:pPr marL="285750" indent="-285750">
              <a:lnSpc>
                <a:spcPts val="1300"/>
              </a:lnSpc>
              <a:buFontTx/>
              <a:buChar char="-"/>
            </a:pPr>
            <a:r>
              <a:rPr lang="ru-RU" sz="1600" b="1" dirty="0" smtClean="0"/>
              <a:t>не </a:t>
            </a:r>
            <a:r>
              <a:rPr lang="ru-RU" sz="1600" b="1" dirty="0"/>
              <a:t>требуется кредитование собственников в случае отсутствия достаточного количества денежных средств на счете на проведение капитального ремонта; </a:t>
            </a:r>
            <a:endParaRPr lang="ru-RU" sz="1600" b="1" dirty="0" smtClean="0"/>
          </a:p>
          <a:p>
            <a:pPr marL="285750" indent="-285750">
              <a:lnSpc>
                <a:spcPts val="1300"/>
              </a:lnSpc>
              <a:buFontTx/>
              <a:buChar char="-"/>
            </a:pPr>
            <a:endParaRPr lang="ru-RU" sz="1600" b="1" dirty="0"/>
          </a:p>
          <a:p>
            <a:pPr marL="285750" indent="-285750">
              <a:lnSpc>
                <a:spcPts val="1300"/>
              </a:lnSpc>
              <a:buFontTx/>
              <a:buChar char="-"/>
            </a:pPr>
            <a:r>
              <a:rPr lang="ru-RU" sz="1600" b="1" dirty="0" smtClean="0"/>
              <a:t>привлечение </a:t>
            </a:r>
            <a:r>
              <a:rPr lang="ru-RU" sz="1600" b="1" dirty="0"/>
              <a:t>подрядных организаций для выполнения работ по капитальному ремонту осуществляется на основании аукциона или конкурса, в состав конкурсной комиссии, в том числе </a:t>
            </a:r>
            <a:r>
              <a:rPr lang="ru-RU" sz="1600" b="1" dirty="0" smtClean="0"/>
              <a:t>входит представитель </a:t>
            </a:r>
            <a:r>
              <a:rPr lang="ru-RU" sz="1600" b="1" dirty="0"/>
              <a:t>собственников помещений дома,  по  заявкам,  которые касаются капитального ремонта соответствующего дома; </a:t>
            </a:r>
            <a:endParaRPr lang="ru-RU" sz="1600" b="1" dirty="0" smtClean="0"/>
          </a:p>
          <a:p>
            <a:pPr marL="285750" indent="-285750">
              <a:lnSpc>
                <a:spcPts val="1300"/>
              </a:lnSpc>
              <a:buFontTx/>
              <a:buChar char="-"/>
            </a:pPr>
            <a:endParaRPr lang="ru-RU" sz="1600" b="1" dirty="0"/>
          </a:p>
          <a:p>
            <a:pPr marL="285750" indent="-285750">
              <a:lnSpc>
                <a:spcPts val="1300"/>
              </a:lnSpc>
              <a:buFontTx/>
              <a:buChar char="-"/>
            </a:pPr>
            <a:r>
              <a:rPr lang="ru-RU" sz="1600" b="1" dirty="0" smtClean="0"/>
              <a:t>региональный </a:t>
            </a:r>
            <a:r>
              <a:rPr lang="ru-RU" sz="1600" b="1" dirty="0"/>
              <a:t>оператор несет ответственность за качество, объемы и сроки выполнения работ по капитальному ремонту. Контроль за ходом работ осуществляется профессиональными специалистами</a:t>
            </a:r>
            <a:r>
              <a:rPr lang="ru-RU" sz="1600" b="1" dirty="0" smtClean="0"/>
              <a:t>;</a:t>
            </a:r>
          </a:p>
          <a:p>
            <a:pPr>
              <a:lnSpc>
                <a:spcPts val="1300"/>
              </a:lnSpc>
            </a:pPr>
            <a:endParaRPr lang="ru-RU" sz="1600" b="1" dirty="0"/>
          </a:p>
          <a:p>
            <a:pPr marL="285750" indent="-285750">
              <a:lnSpc>
                <a:spcPts val="1300"/>
              </a:lnSpc>
              <a:buFontTx/>
              <a:buChar char="-"/>
            </a:pPr>
            <a:r>
              <a:rPr lang="ru-RU" sz="1600" b="1" dirty="0" smtClean="0"/>
              <a:t>более </a:t>
            </a:r>
            <a:r>
              <a:rPr lang="ru-RU" sz="1600" b="1" dirty="0"/>
              <a:t>высокий процент доходности от размещения временно свободных денежных средств (за счет большего объема денежных средств в фонде</a:t>
            </a:r>
            <a:r>
              <a:rPr lang="ru-RU" sz="1600" b="1" dirty="0" smtClean="0"/>
              <a:t>);</a:t>
            </a:r>
          </a:p>
          <a:p>
            <a:pPr>
              <a:lnSpc>
                <a:spcPts val="1300"/>
              </a:lnSpc>
            </a:pPr>
            <a:endParaRPr lang="ru-RU" sz="1600" b="1" dirty="0"/>
          </a:p>
          <a:p>
            <a:pPr marL="285750" indent="-285750">
              <a:lnSpc>
                <a:spcPts val="1300"/>
              </a:lnSpc>
              <a:buFontTx/>
              <a:buChar char="-"/>
            </a:pPr>
            <a:r>
              <a:rPr lang="ru-RU" sz="1600" b="1" dirty="0" smtClean="0"/>
              <a:t>содержание </a:t>
            </a:r>
            <a:r>
              <a:rPr lang="ru-RU" sz="1600" b="1" dirty="0"/>
              <a:t>счета за счет доходов Регионального Оператора, полученных от   размещения временно свободных средств</a:t>
            </a:r>
            <a:r>
              <a:rPr lang="ru-RU" sz="1600" b="1" dirty="0" smtClean="0"/>
              <a:t>;</a:t>
            </a:r>
          </a:p>
          <a:p>
            <a:pPr>
              <a:lnSpc>
                <a:spcPts val="1300"/>
              </a:lnSpc>
            </a:pPr>
            <a:endParaRPr lang="ru-RU" sz="1600" b="1" dirty="0"/>
          </a:p>
          <a:p>
            <a:pPr marL="285750" indent="-285750">
              <a:lnSpc>
                <a:spcPts val="1300"/>
              </a:lnSpc>
              <a:buFontTx/>
              <a:buChar char="-"/>
            </a:pPr>
            <a:r>
              <a:rPr lang="ru-RU" sz="1600" b="1" dirty="0" smtClean="0"/>
              <a:t>организация </a:t>
            </a:r>
            <a:r>
              <a:rPr lang="ru-RU" sz="1600" b="1" dirty="0"/>
              <a:t>приема платежей, ведение счета, начисление платежей, начисление процентов за неуплаченные платежи осуществляется </a:t>
            </a:r>
            <a:r>
              <a:rPr lang="ru-RU" sz="1600" b="1" dirty="0" smtClean="0"/>
              <a:t>силами Регионального </a:t>
            </a:r>
            <a:r>
              <a:rPr lang="ru-RU" sz="1600" b="1" dirty="0"/>
              <a:t>Оператора за счет доходов Регионального Оператора, полученных от размещения временно свободных средств и не ложится на плечи плательщиков</a:t>
            </a:r>
            <a:r>
              <a:rPr lang="ru-RU" sz="1600" b="1" dirty="0" smtClean="0"/>
              <a:t>;</a:t>
            </a:r>
          </a:p>
          <a:p>
            <a:pPr>
              <a:lnSpc>
                <a:spcPts val="1300"/>
              </a:lnSpc>
            </a:pPr>
            <a:endParaRPr lang="ru-RU" sz="1600" b="1" dirty="0"/>
          </a:p>
          <a:p>
            <a:pPr marL="285750" indent="-285750">
              <a:lnSpc>
                <a:spcPts val="1300"/>
              </a:lnSpc>
              <a:buFontTx/>
              <a:buChar char="-"/>
            </a:pPr>
            <a:r>
              <a:rPr lang="ru-RU" sz="1600" b="1" dirty="0" smtClean="0"/>
              <a:t>учредителем </a:t>
            </a:r>
            <a:r>
              <a:rPr lang="ru-RU" sz="1600" b="1" dirty="0"/>
              <a:t>Регионального оператора является Кабинет Министров Республики </a:t>
            </a:r>
            <a:r>
              <a:rPr lang="ru-RU" sz="1600" b="1" dirty="0" smtClean="0"/>
              <a:t>Татарстан;</a:t>
            </a:r>
          </a:p>
          <a:p>
            <a:pPr>
              <a:lnSpc>
                <a:spcPts val="1300"/>
              </a:lnSpc>
            </a:pPr>
            <a:endParaRPr lang="ru-RU" sz="1600" b="1" dirty="0" smtClean="0"/>
          </a:p>
          <a:p>
            <a:pPr marL="285750" indent="-285750">
              <a:lnSpc>
                <a:spcPts val="1300"/>
              </a:lnSpc>
              <a:buFontTx/>
              <a:buChar char="-"/>
            </a:pPr>
            <a:r>
              <a:rPr lang="ru-RU" sz="1600" b="1" dirty="0" smtClean="0"/>
              <a:t>предоставление    </a:t>
            </a:r>
            <a:r>
              <a:rPr lang="ru-RU" sz="1600" b="1" dirty="0"/>
              <a:t>отчетности о состоянии счета в орган жилищного надзора региональным  </a:t>
            </a:r>
            <a:r>
              <a:rPr lang="ru-RU" sz="1600" b="1" dirty="0" smtClean="0"/>
              <a:t>      оператором</a:t>
            </a:r>
            <a:r>
              <a:rPr lang="ru-RU" sz="1600" b="1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073" y="980602"/>
            <a:ext cx="900113" cy="1444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6162" y="980603"/>
            <a:ext cx="7956550" cy="14446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Номер слайда 10"/>
          <p:cNvSpPr txBox="1">
            <a:spLocks/>
          </p:cNvSpPr>
          <p:nvPr/>
        </p:nvSpPr>
        <p:spPr>
          <a:xfrm>
            <a:off x="8643937" y="764704"/>
            <a:ext cx="358775" cy="360362"/>
          </a:xfrm>
          <a:prstGeom prst="rect">
            <a:avLst/>
          </a:prstGeom>
          <a:solidFill>
            <a:srgbClr val="C00000"/>
          </a:solidFill>
        </p:spPr>
        <p:txBody>
          <a:bodyPr l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/>
                </a:solidFill>
                <a:latin typeface="+mn-lt"/>
              </a:rPr>
              <a:t>1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47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При формировании фонда капитального ремонта многоквартирного дома на специальном счете: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2" y="1115461"/>
            <a:ext cx="9136858" cy="5480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ru-RU" sz="1600" b="1" dirty="0" smtClean="0"/>
              <a:t>начисление </a:t>
            </a:r>
            <a:r>
              <a:rPr lang="ru-RU" sz="1600" b="1" dirty="0"/>
              <a:t>платежей и их сбор осуществляется самостоятельно; </a:t>
            </a:r>
            <a:endParaRPr lang="ru-RU" sz="1600" b="1" dirty="0" smtClean="0"/>
          </a:p>
          <a:p>
            <a:pPr>
              <a:lnSpc>
                <a:spcPts val="1400"/>
              </a:lnSpc>
            </a:pPr>
            <a:endParaRPr lang="ru-RU" sz="1600" b="1" dirty="0"/>
          </a:p>
          <a:p>
            <a:pPr>
              <a:lnSpc>
                <a:spcPts val="1400"/>
              </a:lnSpc>
            </a:pPr>
            <a:r>
              <a:rPr lang="ru-RU" sz="1600" b="1" dirty="0"/>
              <a:t>- в случае недобора денежных средств для выполнения работ по проведению капитального ремонта собственники обязаны определить источники финансирования:</a:t>
            </a:r>
          </a:p>
          <a:p>
            <a:pPr>
              <a:lnSpc>
                <a:spcPts val="1400"/>
              </a:lnSpc>
            </a:pPr>
            <a:r>
              <a:rPr lang="ru-RU" sz="1600" b="1" dirty="0"/>
              <a:t>а) кредитование;</a:t>
            </a:r>
          </a:p>
          <a:p>
            <a:pPr>
              <a:lnSpc>
                <a:spcPts val="1400"/>
              </a:lnSpc>
            </a:pPr>
            <a:r>
              <a:rPr lang="ru-RU" sz="1600" b="1" dirty="0"/>
              <a:t>б) дополнительные взносы</a:t>
            </a:r>
            <a:r>
              <a:rPr lang="ru-RU" sz="1600" b="1" dirty="0" smtClean="0"/>
              <a:t>;</a:t>
            </a:r>
          </a:p>
          <a:p>
            <a:pPr>
              <a:lnSpc>
                <a:spcPts val="1400"/>
              </a:lnSpc>
            </a:pPr>
            <a:endParaRPr lang="ru-RU" sz="1600" b="1" dirty="0"/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ru-RU" sz="1600" b="1" dirty="0" smtClean="0"/>
              <a:t>выбор </a:t>
            </a:r>
            <a:r>
              <a:rPr lang="ru-RU" sz="1600" b="1" dirty="0"/>
              <a:t>подрядных организаций производится самостоятельно без профессиональной оценки</a:t>
            </a:r>
            <a:r>
              <a:rPr lang="ru-RU" sz="1600" b="1" dirty="0" smtClean="0"/>
              <a:t>;</a:t>
            </a:r>
          </a:p>
          <a:p>
            <a:pPr>
              <a:lnSpc>
                <a:spcPts val="1400"/>
              </a:lnSpc>
            </a:pPr>
            <a:endParaRPr lang="ru-RU" sz="1600" b="1" dirty="0"/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ru-RU" sz="1600" b="1" dirty="0" smtClean="0"/>
              <a:t>ответственность </a:t>
            </a:r>
            <a:r>
              <a:rPr lang="ru-RU" sz="1600" b="1" dirty="0"/>
              <a:t>за качество, объемы и сроки выполнения работ по капитальному ремонту несут собственники</a:t>
            </a:r>
            <a:r>
              <a:rPr lang="ru-RU" sz="1600" b="1" dirty="0" smtClean="0"/>
              <a:t>;</a:t>
            </a:r>
          </a:p>
          <a:p>
            <a:pPr>
              <a:lnSpc>
                <a:spcPts val="1400"/>
              </a:lnSpc>
            </a:pPr>
            <a:endParaRPr lang="ru-RU" sz="1600" b="1" dirty="0"/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ru-RU" sz="1600" b="1" dirty="0" smtClean="0"/>
              <a:t>открытие</a:t>
            </a:r>
            <a:r>
              <a:rPr lang="ru-RU" sz="1600" b="1" dirty="0"/>
              <a:t>, ведение и контроль за счетом капитального ремонта осуществляется собственниками самостоятельно</a:t>
            </a:r>
            <a:r>
              <a:rPr lang="ru-RU" sz="1600" b="1" dirty="0" smtClean="0"/>
              <a:t>;</a:t>
            </a:r>
          </a:p>
          <a:p>
            <a:pPr>
              <a:lnSpc>
                <a:spcPts val="1400"/>
              </a:lnSpc>
            </a:pPr>
            <a:endParaRPr lang="ru-RU" sz="1600" b="1" dirty="0"/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ru-RU" sz="1600" b="1" dirty="0" smtClean="0"/>
              <a:t>обслуживание </a:t>
            </a:r>
            <a:r>
              <a:rPr lang="ru-RU" sz="1600" b="1" dirty="0"/>
              <a:t>специального счета за счет дополнительных затрат собственников помещений</a:t>
            </a:r>
            <a:r>
              <a:rPr lang="ru-RU" sz="1600" b="1" dirty="0" smtClean="0"/>
              <a:t>;</a:t>
            </a:r>
          </a:p>
          <a:p>
            <a:pPr>
              <a:lnSpc>
                <a:spcPts val="1400"/>
              </a:lnSpc>
            </a:pPr>
            <a:endParaRPr lang="ru-RU" sz="1600" b="1" dirty="0"/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ru-RU" sz="1600" b="1" dirty="0" smtClean="0"/>
              <a:t>проценты </a:t>
            </a:r>
            <a:r>
              <a:rPr lang="ru-RU" sz="1600" b="1" dirty="0"/>
              <a:t>по кредиту на капитальный ремонт уплачиваются собственниками помещений  в полном объеме самостоятельно</a:t>
            </a:r>
            <a:r>
              <a:rPr lang="ru-RU" sz="1600" b="1" dirty="0" smtClean="0"/>
              <a:t>;</a:t>
            </a:r>
          </a:p>
          <a:p>
            <a:pPr>
              <a:lnSpc>
                <a:spcPts val="1400"/>
              </a:lnSpc>
            </a:pPr>
            <a:endParaRPr lang="ru-RU" sz="1400" b="1" dirty="0"/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ru-RU" sz="1600" b="1" dirty="0" smtClean="0"/>
              <a:t>предоставление </a:t>
            </a:r>
            <a:r>
              <a:rPr lang="ru-RU" sz="1600" b="1" dirty="0"/>
              <a:t>отчетности о состоянии счета в орган жилищного надзора самостоятельно</a:t>
            </a:r>
            <a:r>
              <a:rPr lang="ru-RU" sz="1600" b="1" dirty="0" smtClean="0"/>
              <a:t>;</a:t>
            </a:r>
          </a:p>
          <a:p>
            <a:pPr>
              <a:lnSpc>
                <a:spcPts val="1400"/>
              </a:lnSpc>
            </a:pPr>
            <a:endParaRPr lang="ru-RU" sz="1600" b="1" dirty="0"/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ru-RU" sz="1600" b="1" dirty="0" smtClean="0"/>
              <a:t>обслуживание   </a:t>
            </a:r>
            <a:r>
              <a:rPr lang="ru-RU" sz="1600" b="1" dirty="0"/>
              <a:t>спец.   счета   за счет дополнительных   затрат собственников помещений; </a:t>
            </a:r>
            <a:endParaRPr lang="ru-RU" sz="1600" b="1" dirty="0" smtClean="0"/>
          </a:p>
          <a:p>
            <a:pPr>
              <a:lnSpc>
                <a:spcPts val="1400"/>
              </a:lnSpc>
            </a:pPr>
            <a:r>
              <a:rPr lang="ru-RU" sz="1600" b="1" dirty="0" smtClean="0"/>
              <a:t>    </a:t>
            </a:r>
            <a:r>
              <a:rPr lang="ru-RU" sz="1600" b="1" dirty="0"/>
              <a:t>	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ru-RU" sz="1600" b="1" dirty="0" smtClean="0"/>
              <a:t>проценты </a:t>
            </a:r>
            <a:r>
              <a:rPr lang="ru-RU" sz="1600" b="1" dirty="0"/>
              <a:t>по кредиту на капитальный ремонт   уплачиваются собственниками помещений  в полном объеме самостоятельно</a:t>
            </a:r>
            <a:r>
              <a:rPr lang="ru-RU" sz="1600" b="1" dirty="0" smtClean="0"/>
              <a:t>;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endParaRPr lang="ru-RU" sz="1600" b="1" dirty="0"/>
          </a:p>
          <a:p>
            <a:pPr>
              <a:lnSpc>
                <a:spcPts val="1400"/>
              </a:lnSpc>
            </a:pPr>
            <a:r>
              <a:rPr lang="ru-RU" sz="1600" b="1" dirty="0" smtClean="0"/>
              <a:t>-     предоставление </a:t>
            </a:r>
            <a:r>
              <a:rPr lang="ru-RU" sz="1600" b="1" dirty="0"/>
              <a:t>отчетности о состоянии счета   в   орган   жилищного надзора самостоятельно</a:t>
            </a:r>
            <a:r>
              <a:rPr lang="ru-RU" sz="1600" b="1" dirty="0" smtClean="0"/>
              <a:t>;</a:t>
            </a:r>
          </a:p>
          <a:p>
            <a:pPr>
              <a:lnSpc>
                <a:spcPts val="1400"/>
              </a:lnSpc>
            </a:pPr>
            <a:endParaRPr lang="ru-RU" sz="1600" b="1" dirty="0"/>
          </a:p>
          <a:p>
            <a:pPr>
              <a:lnSpc>
                <a:spcPts val="1400"/>
              </a:lnSpc>
            </a:pPr>
            <a:r>
              <a:rPr lang="ru-RU" sz="1600" b="1" dirty="0"/>
              <a:t>- </a:t>
            </a:r>
            <a:r>
              <a:rPr lang="ru-RU" sz="1600" b="1" dirty="0" smtClean="0"/>
              <a:t>    начисление   </a:t>
            </a:r>
            <a:r>
              <a:rPr lang="ru-RU" sz="1600" b="1" dirty="0"/>
              <a:t>платежей   и   их сбор осуществляется самостоятельно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073" y="980602"/>
            <a:ext cx="900113" cy="1444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6162" y="980603"/>
            <a:ext cx="7956550" cy="14446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Номер слайда 10"/>
          <p:cNvSpPr txBox="1">
            <a:spLocks/>
          </p:cNvSpPr>
          <p:nvPr/>
        </p:nvSpPr>
        <p:spPr>
          <a:xfrm>
            <a:off x="8643937" y="764704"/>
            <a:ext cx="358775" cy="360362"/>
          </a:xfrm>
          <a:prstGeom prst="rect">
            <a:avLst/>
          </a:prstGeom>
          <a:solidFill>
            <a:srgbClr val="C00000"/>
          </a:solidFill>
        </p:spPr>
        <p:txBody>
          <a:bodyPr l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</a:rPr>
              <a:t>2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76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351</Words>
  <Application>Microsoft Office PowerPoint</Application>
  <PresentationFormat>Экран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При формировании фонда капитального ремонта многоквартирного дома на счете регионального оператора:</vt:lpstr>
      <vt:lpstr>При формировании фонда капитального ремонта многоквартирного дома на специальном счете: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формировании фонда капитального ремонта многоквартирного дома на счете регионального оператора:</dc:title>
  <dc:creator>Янайт</dc:creator>
  <cp:lastModifiedBy>Янайт</cp:lastModifiedBy>
  <cp:revision>2</cp:revision>
  <dcterms:created xsi:type="dcterms:W3CDTF">2014-04-29T04:59:03Z</dcterms:created>
  <dcterms:modified xsi:type="dcterms:W3CDTF">2014-04-29T05:01:11Z</dcterms:modified>
</cp:coreProperties>
</file>